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9" r:id="rId4"/>
    <p:sldId id="264" r:id="rId5"/>
    <p:sldId id="261" r:id="rId6"/>
    <p:sldId id="263" r:id="rId7"/>
  </p:sldIdLst>
  <p:sldSz cx="9144000" cy="5143500" type="screen16x9"/>
  <p:notesSz cx="6858000" cy="9144000"/>
  <p:embeddedFontLst>
    <p:embeddedFont>
      <p:font typeface="Roboto"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bde6db9ab2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bde6db9ab2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bde6db9ab2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bde6db9ab2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bde6db9ab2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bde6db9ab2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6585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bde6db9ab2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bde6db9ab2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bde6db9ab2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bde6db9ab2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198175" y="444997"/>
            <a:ext cx="8222100" cy="838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MAYS IB CERTIFICATION</a:t>
            </a:r>
            <a:endParaRPr/>
          </a:p>
        </p:txBody>
      </p:sp>
      <p:sp>
        <p:nvSpPr>
          <p:cNvPr id="86" name="Google Shape;86;p13"/>
          <p:cNvSpPr txBox="1">
            <a:spLocks noGrp="1"/>
          </p:cNvSpPr>
          <p:nvPr>
            <p:ph type="subTitle" idx="1"/>
          </p:nvPr>
        </p:nvSpPr>
        <p:spPr>
          <a:xfrm>
            <a:off x="648763" y="1283788"/>
            <a:ext cx="8222100" cy="432900"/>
          </a:xfrm>
          <a:prstGeom prst="rect">
            <a:avLst/>
          </a:prstGeom>
        </p:spPr>
        <p:txBody>
          <a:bodyPr spcFirstLastPara="1" wrap="square" lIns="91425" tIns="91425" rIns="91425" bIns="91425" anchor="t" anchorCtr="0">
            <a:normAutofit fontScale="92500" lnSpcReduction="20000"/>
          </a:bodyPr>
          <a:lstStyle/>
          <a:p>
            <a:pPr marL="0" lvl="0" indent="0" algn="ctr" rtl="0">
              <a:spcBef>
                <a:spcPts val="0"/>
              </a:spcBef>
              <a:spcAft>
                <a:spcPts val="0"/>
              </a:spcAft>
              <a:buNone/>
            </a:pPr>
            <a:r>
              <a:rPr lang="en"/>
              <a:t>Mason, Barner, Bandele, White</a:t>
            </a:r>
            <a:endParaRPr/>
          </a:p>
        </p:txBody>
      </p:sp>
      <p:pic>
        <p:nvPicPr>
          <p:cNvPr id="87" name="Google Shape;87;p13"/>
          <p:cNvPicPr preferRelativeResize="0"/>
          <p:nvPr/>
        </p:nvPicPr>
        <p:blipFill rotWithShape="1">
          <a:blip r:embed="rId3">
            <a:alphaModFix/>
          </a:blip>
          <a:srcRect t="159" b="159"/>
          <a:stretch/>
        </p:blipFill>
        <p:spPr>
          <a:xfrm>
            <a:off x="1653100" y="2312500"/>
            <a:ext cx="5867750" cy="1753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ctrTitle"/>
          </p:nvPr>
        </p:nvSpPr>
        <p:spPr>
          <a:xfrm>
            <a:off x="0" y="191625"/>
            <a:ext cx="7018500" cy="838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IB Application Process</a:t>
            </a:r>
            <a:endParaRPr/>
          </a:p>
        </p:txBody>
      </p:sp>
      <p:sp>
        <p:nvSpPr>
          <p:cNvPr id="93" name="Google Shape;93;p14"/>
          <p:cNvSpPr txBox="1">
            <a:spLocks noGrp="1"/>
          </p:cNvSpPr>
          <p:nvPr>
            <p:ph type="subTitle" idx="1"/>
          </p:nvPr>
        </p:nvSpPr>
        <p:spPr>
          <a:xfrm>
            <a:off x="648775" y="975500"/>
            <a:ext cx="8105400" cy="3585300"/>
          </a:xfrm>
          <a:prstGeom prst="rect">
            <a:avLst/>
          </a:prstGeom>
        </p:spPr>
        <p:txBody>
          <a:bodyPr spcFirstLastPara="1" wrap="square" lIns="91425" tIns="91425" rIns="91425" bIns="91425" anchor="t" anchorCtr="0">
            <a:noAutofit/>
          </a:bodyPr>
          <a:lstStyle/>
          <a:p>
            <a:pPr marL="457200" lvl="0" indent="-377348" algn="l" rtl="0">
              <a:lnSpc>
                <a:spcPct val="80000"/>
              </a:lnSpc>
              <a:spcBef>
                <a:spcPts val="0"/>
              </a:spcBef>
              <a:spcAft>
                <a:spcPts val="0"/>
              </a:spcAft>
              <a:buSzPts val="2343"/>
              <a:buChar char="●"/>
            </a:pPr>
            <a:r>
              <a:rPr lang="en" sz="2342" b="1" dirty="0"/>
              <a:t>Application Due: May 15, 2021</a:t>
            </a:r>
            <a:endParaRPr sz="2342" b="1" dirty="0"/>
          </a:p>
          <a:p>
            <a:pPr marL="0" lvl="0" indent="0" algn="l" rtl="0">
              <a:lnSpc>
                <a:spcPct val="80000"/>
              </a:lnSpc>
              <a:spcBef>
                <a:spcPts val="0"/>
              </a:spcBef>
              <a:spcAft>
                <a:spcPts val="0"/>
              </a:spcAft>
              <a:buNone/>
            </a:pPr>
            <a:endParaRPr sz="1200" dirty="0"/>
          </a:p>
          <a:p>
            <a:pPr marL="457200" lvl="0" indent="-377348" algn="l" rtl="0">
              <a:lnSpc>
                <a:spcPct val="80000"/>
              </a:lnSpc>
              <a:spcBef>
                <a:spcPts val="0"/>
              </a:spcBef>
              <a:spcAft>
                <a:spcPts val="0"/>
              </a:spcAft>
              <a:buClr>
                <a:srgbClr val="FFFF00"/>
              </a:buClr>
              <a:buSzPts val="2343"/>
              <a:buChar char="●"/>
            </a:pPr>
            <a:r>
              <a:rPr lang="en" sz="2342" dirty="0">
                <a:solidFill>
                  <a:srgbClr val="FFFFFF"/>
                </a:solidFill>
              </a:rPr>
              <a:t>There are three standards: </a:t>
            </a:r>
            <a:endParaRPr sz="2342" dirty="0">
              <a:solidFill>
                <a:srgbClr val="FFFFFF"/>
              </a:solidFill>
            </a:endParaRPr>
          </a:p>
          <a:p>
            <a:pPr lvl="1" indent="-377348">
              <a:lnSpc>
                <a:spcPct val="80000"/>
              </a:lnSpc>
              <a:buClr>
                <a:srgbClr val="FFFF00"/>
              </a:buClr>
              <a:buSzPts val="2343"/>
              <a:buChar char="●"/>
            </a:pPr>
            <a:r>
              <a:rPr lang="en" sz="2342" dirty="0">
                <a:solidFill>
                  <a:srgbClr val="FFFFFF"/>
                </a:solidFill>
              </a:rPr>
              <a:t>Standard A(Philosophy); </a:t>
            </a:r>
            <a:endParaRPr sz="2342" dirty="0">
              <a:solidFill>
                <a:srgbClr val="FFFFFF"/>
              </a:solidFill>
            </a:endParaRPr>
          </a:p>
          <a:p>
            <a:pPr lvl="1" indent="-377348">
              <a:lnSpc>
                <a:spcPct val="80000"/>
              </a:lnSpc>
              <a:buClr>
                <a:srgbClr val="FFFF00"/>
              </a:buClr>
              <a:buSzPts val="2343"/>
              <a:buChar char="●"/>
            </a:pPr>
            <a:r>
              <a:rPr lang="en" sz="2342" dirty="0">
                <a:solidFill>
                  <a:srgbClr val="FFFFFF"/>
                </a:solidFill>
              </a:rPr>
              <a:t>Standard B(Leadership and Structure &amp; Resources and Support); </a:t>
            </a:r>
            <a:endParaRPr sz="2342" dirty="0">
              <a:solidFill>
                <a:srgbClr val="FFFFFF"/>
              </a:solidFill>
            </a:endParaRPr>
          </a:p>
          <a:p>
            <a:pPr lvl="1" indent="-377348">
              <a:lnSpc>
                <a:spcPct val="80000"/>
              </a:lnSpc>
              <a:buClr>
                <a:srgbClr val="FFFF00"/>
              </a:buClr>
              <a:buSzPts val="2343"/>
              <a:buChar char="●"/>
            </a:pPr>
            <a:r>
              <a:rPr lang="en" sz="2342" dirty="0">
                <a:solidFill>
                  <a:srgbClr val="FFFFFF"/>
                </a:solidFill>
              </a:rPr>
              <a:t>Standard C(Collaborative Planning, Written Curriculum, Teaching and Learning, and Assessment)</a:t>
            </a:r>
          </a:p>
          <a:p>
            <a:pPr marL="457200" lvl="0" indent="-377348" algn="l" rtl="0">
              <a:lnSpc>
                <a:spcPct val="80000"/>
              </a:lnSpc>
              <a:spcBef>
                <a:spcPts val="0"/>
              </a:spcBef>
              <a:spcAft>
                <a:spcPts val="0"/>
              </a:spcAft>
              <a:buClr>
                <a:srgbClr val="FFFF00"/>
              </a:buClr>
              <a:buSzPts val="2343"/>
              <a:buChar char="●"/>
            </a:pPr>
            <a:endParaRPr lang="en" sz="1200" dirty="0">
              <a:solidFill>
                <a:srgbClr val="FFFFFF"/>
              </a:solidFill>
            </a:endParaRPr>
          </a:p>
          <a:p>
            <a:pPr indent="-377348">
              <a:lnSpc>
                <a:spcPct val="80000"/>
              </a:lnSpc>
              <a:buClr>
                <a:srgbClr val="FFFF00"/>
              </a:buClr>
              <a:buSzPts val="2343"/>
              <a:buFont typeface="Roboto"/>
              <a:buChar char="●"/>
            </a:pPr>
            <a:r>
              <a:rPr lang="en-US" sz="2342" dirty="0"/>
              <a:t>The IB team will partner with all stakeholders in order to complete the application. (May need to present within the town hall meetings)</a:t>
            </a:r>
          </a:p>
          <a:p>
            <a:pPr marL="79852" lvl="0" indent="0" algn="l" rtl="0">
              <a:lnSpc>
                <a:spcPct val="80000"/>
              </a:lnSpc>
              <a:spcBef>
                <a:spcPts val="0"/>
              </a:spcBef>
              <a:spcAft>
                <a:spcPts val="0"/>
              </a:spcAft>
              <a:buClr>
                <a:srgbClr val="FFFF00"/>
              </a:buClr>
              <a:buSzPts val="2343"/>
            </a:pPr>
            <a:endParaRPr sz="2342"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311700" y="143975"/>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Actions Steps (February 2021)</a:t>
            </a:r>
            <a:endParaRPr dirty="0"/>
          </a:p>
        </p:txBody>
      </p:sp>
      <p:sp>
        <p:nvSpPr>
          <p:cNvPr id="105" name="Google Shape;105;p16"/>
          <p:cNvSpPr txBox="1">
            <a:spLocks noGrp="1"/>
          </p:cNvSpPr>
          <p:nvPr>
            <p:ph type="body" idx="1"/>
          </p:nvPr>
        </p:nvSpPr>
        <p:spPr>
          <a:xfrm>
            <a:off x="311700" y="751775"/>
            <a:ext cx="8759100" cy="4100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dirty="0"/>
              <a:t>Action Steps: </a:t>
            </a:r>
            <a:endParaRPr b="1" dirty="0"/>
          </a:p>
          <a:p>
            <a:pPr marL="457200" lvl="0" indent="-334327" algn="l" rtl="0">
              <a:spcBef>
                <a:spcPts val="1200"/>
              </a:spcBef>
              <a:spcAft>
                <a:spcPts val="0"/>
              </a:spcAft>
              <a:buSzPct val="100000"/>
              <a:buChar char="●"/>
            </a:pPr>
            <a:r>
              <a:rPr lang="en-US" dirty="0"/>
              <a:t>Pay IB fees for this year </a:t>
            </a:r>
          </a:p>
          <a:p>
            <a:pPr marL="457200" lvl="0" indent="-334327" algn="l" rtl="0">
              <a:spcBef>
                <a:spcPts val="1200"/>
              </a:spcBef>
              <a:spcAft>
                <a:spcPts val="0"/>
              </a:spcAft>
              <a:buSzPct val="100000"/>
              <a:buChar char="●"/>
            </a:pPr>
            <a:r>
              <a:rPr lang="en-US" dirty="0"/>
              <a:t>Select the pathways for IB </a:t>
            </a:r>
          </a:p>
          <a:p>
            <a:pPr marL="457200" lvl="0" indent="-334327" algn="l" rtl="0">
              <a:spcBef>
                <a:spcPts val="1200"/>
              </a:spcBef>
              <a:spcAft>
                <a:spcPts val="0"/>
              </a:spcAft>
              <a:buSzPct val="100000"/>
              <a:buChar char="●"/>
            </a:pPr>
            <a:r>
              <a:rPr lang="en" dirty="0"/>
              <a:t>Select the individuals that will attend IB training </a:t>
            </a:r>
          </a:p>
          <a:p>
            <a:pPr marL="457200" lvl="0" indent="-334327" algn="l" rtl="0">
              <a:spcBef>
                <a:spcPts val="1200"/>
              </a:spcBef>
              <a:spcAft>
                <a:spcPts val="0"/>
              </a:spcAft>
              <a:buSzPct val="100000"/>
              <a:buChar char="●"/>
            </a:pPr>
            <a:r>
              <a:rPr lang="en-US" dirty="0"/>
              <a:t>Select teachers that will support IB</a:t>
            </a:r>
            <a:endParaRPr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311700" y="143975"/>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Actions Steps (March 2021)</a:t>
            </a:r>
            <a:endParaRPr dirty="0"/>
          </a:p>
        </p:txBody>
      </p:sp>
      <p:sp>
        <p:nvSpPr>
          <p:cNvPr id="105" name="Google Shape;105;p16"/>
          <p:cNvSpPr txBox="1">
            <a:spLocks noGrp="1"/>
          </p:cNvSpPr>
          <p:nvPr>
            <p:ph type="body" idx="1"/>
          </p:nvPr>
        </p:nvSpPr>
        <p:spPr>
          <a:xfrm>
            <a:off x="311700" y="751775"/>
            <a:ext cx="8759100" cy="4100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dirty="0"/>
              <a:t>Action Steps: </a:t>
            </a:r>
            <a:endParaRPr b="1" dirty="0"/>
          </a:p>
          <a:p>
            <a:pPr marL="457200" lvl="0" indent="-334327" algn="l" rtl="0">
              <a:spcBef>
                <a:spcPts val="0"/>
              </a:spcBef>
              <a:spcAft>
                <a:spcPts val="0"/>
              </a:spcAft>
              <a:buSzPct val="100000"/>
              <a:buChar char="●"/>
            </a:pPr>
            <a:r>
              <a:rPr lang="en-US" dirty="0"/>
              <a:t>Teacher recruitment meeting</a:t>
            </a:r>
          </a:p>
          <a:p>
            <a:pPr marL="457200" lvl="0" indent="-334327" algn="l" rtl="0">
              <a:spcBef>
                <a:spcPts val="0"/>
              </a:spcBef>
              <a:spcAft>
                <a:spcPts val="0"/>
              </a:spcAft>
              <a:buSzPct val="100000"/>
              <a:buChar char="●"/>
            </a:pPr>
            <a:r>
              <a:rPr lang="en-US" dirty="0"/>
              <a:t>Determine external stakeholder group to review policies for IB</a:t>
            </a:r>
            <a:endParaRPr lang="en-US" b="1" dirty="0">
              <a:solidFill>
                <a:srgbClr val="000000"/>
              </a:solidFill>
            </a:endParaRPr>
          </a:p>
          <a:p>
            <a:pPr marL="457200" lvl="0" indent="-334327" algn="l" rtl="0">
              <a:spcBef>
                <a:spcPts val="0"/>
              </a:spcBef>
              <a:spcAft>
                <a:spcPts val="0"/>
              </a:spcAft>
              <a:buSzPct val="100000"/>
              <a:buChar char="●"/>
            </a:pPr>
            <a:r>
              <a:rPr lang="en-US" dirty="0"/>
              <a:t>Register and pay for IB training</a:t>
            </a:r>
            <a:endParaRPr lang="en-US" b="1" dirty="0">
              <a:solidFill>
                <a:srgbClr val="000000"/>
              </a:solidFill>
            </a:endParaRPr>
          </a:p>
          <a:p>
            <a:pPr marL="457200" lvl="0" indent="-334327" algn="l" rtl="0">
              <a:spcBef>
                <a:spcPts val="0"/>
              </a:spcBef>
              <a:spcAft>
                <a:spcPts val="0"/>
              </a:spcAft>
              <a:buSzPct val="100000"/>
              <a:buChar char="●"/>
            </a:pPr>
            <a:r>
              <a:rPr lang="en-US" dirty="0">
                <a:solidFill>
                  <a:srgbClr val="000000"/>
                </a:solidFill>
              </a:rPr>
              <a:t>Upload IB information on the website ensure it is up to date</a:t>
            </a:r>
            <a:endParaRPr lang="en-US" b="1" dirty="0">
              <a:solidFill>
                <a:srgbClr val="000000"/>
              </a:solidFill>
            </a:endParaRPr>
          </a:p>
          <a:p>
            <a:pPr marL="0" lvl="0" indent="0" algn="l" rtl="0">
              <a:spcBef>
                <a:spcPts val="1200"/>
              </a:spcBef>
              <a:spcAft>
                <a:spcPts val="1200"/>
              </a:spcAft>
              <a:buNone/>
            </a:pPr>
            <a:endParaRPr dirty="0">
              <a:solidFill>
                <a:srgbClr val="FF0000"/>
              </a:solidFill>
            </a:endParaRPr>
          </a:p>
        </p:txBody>
      </p:sp>
    </p:spTree>
    <p:extLst>
      <p:ext uri="{BB962C8B-B14F-4D97-AF65-F5344CB8AC3E}">
        <p14:creationId xmlns:p14="http://schemas.microsoft.com/office/powerpoint/2010/main" val="309688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261025" y="10595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Staff Trainings</a:t>
            </a:r>
            <a:endParaRPr dirty="0"/>
          </a:p>
        </p:txBody>
      </p:sp>
      <p:sp>
        <p:nvSpPr>
          <p:cNvPr id="117" name="Google Shape;117;p18"/>
          <p:cNvSpPr txBox="1">
            <a:spLocks noGrp="1"/>
          </p:cNvSpPr>
          <p:nvPr>
            <p:ph type="body" idx="1"/>
          </p:nvPr>
        </p:nvSpPr>
        <p:spPr>
          <a:xfrm>
            <a:off x="261025" y="824475"/>
            <a:ext cx="3856200" cy="38757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b="1" dirty="0"/>
              <a:t>Summer Training: (compliance for visit) </a:t>
            </a:r>
            <a:endParaRPr sz="1500" b="1" dirty="0">
              <a:solidFill>
                <a:srgbClr val="333333"/>
              </a:solidFill>
              <a:highlight>
                <a:srgbClr val="FBFAF9"/>
              </a:highlight>
              <a:latin typeface="Arial"/>
              <a:ea typeface="Arial"/>
              <a:cs typeface="Arial"/>
              <a:sym typeface="Arial"/>
            </a:endParaRPr>
          </a:p>
          <a:p>
            <a:pPr marL="457200" lvl="0" indent="-323850" algn="l" rtl="0">
              <a:spcBef>
                <a:spcPts val="1200"/>
              </a:spcBef>
              <a:spcAft>
                <a:spcPts val="0"/>
              </a:spcAft>
              <a:buClr>
                <a:srgbClr val="333333"/>
              </a:buClr>
              <a:buSzPts val="1500"/>
              <a:buFont typeface="Arial"/>
              <a:buChar char="●"/>
            </a:pPr>
            <a:r>
              <a:rPr lang="en" sz="1500" dirty="0">
                <a:solidFill>
                  <a:srgbClr val="FF0000"/>
                </a:solidFill>
                <a:highlight>
                  <a:srgbClr val="FBFAF9"/>
                </a:highlight>
                <a:latin typeface="Arial"/>
                <a:ea typeface="Arial"/>
                <a:cs typeface="Arial"/>
                <a:sym typeface="Arial"/>
              </a:rPr>
              <a:t>Diploma Programme (DP) Lang:</a:t>
            </a:r>
            <a:endParaRPr sz="1500" dirty="0">
              <a:solidFill>
                <a:srgbClr val="FF0000"/>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Diploma Programme (DP) Math:</a:t>
            </a:r>
            <a:endParaRPr sz="1500" dirty="0">
              <a:solidFill>
                <a:srgbClr val="333333"/>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PPS Teacher:</a:t>
            </a:r>
            <a:endParaRPr sz="1500" dirty="0">
              <a:solidFill>
                <a:srgbClr val="333333"/>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FF0000"/>
                </a:solidFill>
                <a:highlight>
                  <a:srgbClr val="FBFAF9"/>
                </a:highlight>
                <a:latin typeface="Arial"/>
                <a:ea typeface="Arial"/>
                <a:cs typeface="Arial"/>
                <a:sym typeface="Arial"/>
              </a:rPr>
              <a:t>IB Assistant Principal:</a:t>
            </a:r>
            <a:endParaRPr sz="1500" dirty="0">
              <a:solidFill>
                <a:srgbClr val="FF0000"/>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FF0000"/>
                </a:solidFill>
                <a:highlight>
                  <a:srgbClr val="FBFAF9"/>
                </a:highlight>
                <a:latin typeface="Arial"/>
                <a:ea typeface="Arial"/>
                <a:cs typeface="Arial"/>
                <a:sym typeface="Arial"/>
              </a:rPr>
              <a:t>IB Counselor:</a:t>
            </a:r>
            <a:endParaRPr sz="1500" dirty="0">
              <a:solidFill>
                <a:srgbClr val="FF0000"/>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Service Learning Coordinator:</a:t>
            </a:r>
            <a:endParaRPr sz="1500" dirty="0">
              <a:solidFill>
                <a:srgbClr val="333333"/>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FF0000"/>
                </a:solidFill>
                <a:highlight>
                  <a:srgbClr val="FBFAF9"/>
                </a:highlight>
                <a:latin typeface="Arial"/>
                <a:ea typeface="Arial"/>
                <a:cs typeface="Arial"/>
                <a:sym typeface="Arial"/>
              </a:rPr>
              <a:t>Reflective Project Coordinator:</a:t>
            </a: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Lang Development Coordinator:</a:t>
            </a: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MYP Coordinator:</a:t>
            </a:r>
            <a:endParaRPr sz="1500" dirty="0">
              <a:solidFill>
                <a:srgbClr val="333333"/>
              </a:solidFill>
              <a:highlight>
                <a:srgbClr val="FBFAF9"/>
              </a:highlight>
              <a:latin typeface="Arial"/>
              <a:ea typeface="Arial"/>
              <a:cs typeface="Arial"/>
              <a:sym typeface="Arial"/>
            </a:endParaRPr>
          </a:p>
        </p:txBody>
      </p:sp>
      <p:sp>
        <p:nvSpPr>
          <p:cNvPr id="118" name="Google Shape;118;p18"/>
          <p:cNvSpPr txBox="1">
            <a:spLocks noGrp="1"/>
          </p:cNvSpPr>
          <p:nvPr>
            <p:ph type="body" idx="1"/>
          </p:nvPr>
        </p:nvSpPr>
        <p:spPr>
          <a:xfrm>
            <a:off x="4218675" y="824475"/>
            <a:ext cx="4725600" cy="38208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b="1" dirty="0"/>
              <a:t>Fall Training: (support for trained personnel)</a:t>
            </a:r>
            <a:endParaRPr sz="1500" b="1" dirty="0">
              <a:solidFill>
                <a:srgbClr val="333333"/>
              </a:solidFill>
              <a:highlight>
                <a:srgbClr val="FBFAF9"/>
              </a:highlight>
              <a:latin typeface="Arial"/>
              <a:ea typeface="Arial"/>
              <a:cs typeface="Arial"/>
              <a:sym typeface="Arial"/>
            </a:endParaRPr>
          </a:p>
          <a:p>
            <a:pPr marL="457200" lvl="0" indent="-323850" algn="l" rtl="0">
              <a:spcBef>
                <a:spcPts val="120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Diploma Programme (DP) Lang:</a:t>
            </a:r>
            <a:endParaRPr sz="1500" dirty="0">
              <a:solidFill>
                <a:srgbClr val="333333"/>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Diploma Programme (DP) Math:</a:t>
            </a:r>
            <a:endParaRPr sz="1500" dirty="0">
              <a:solidFill>
                <a:srgbClr val="333333"/>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PPS Teacher (Level 2):</a:t>
            </a:r>
            <a:endParaRPr sz="1500" dirty="0">
              <a:solidFill>
                <a:srgbClr val="333333"/>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Assistant Principal:</a:t>
            </a:r>
            <a:endParaRPr sz="1500" dirty="0">
              <a:solidFill>
                <a:srgbClr val="333333"/>
              </a:solidFill>
              <a:highlight>
                <a:srgbClr val="FBFAF9"/>
              </a:highlight>
              <a:latin typeface="Arial"/>
              <a:ea typeface="Arial"/>
              <a:cs typeface="Arial"/>
              <a:sym typeface="Arial"/>
            </a:endParaRPr>
          </a:p>
          <a:p>
            <a:pPr marL="457200" lvl="0" indent="-323850" algn="l" rtl="0">
              <a:spcBef>
                <a:spcPts val="0"/>
              </a:spcBef>
              <a:spcAft>
                <a:spcPts val="0"/>
              </a:spcAft>
              <a:buClr>
                <a:srgbClr val="333333"/>
              </a:buClr>
              <a:buSzPts val="1500"/>
              <a:buFont typeface="Arial"/>
              <a:buChar char="●"/>
            </a:pPr>
            <a:r>
              <a:rPr lang="en" sz="1500" dirty="0">
                <a:solidFill>
                  <a:srgbClr val="333333"/>
                </a:solidFill>
                <a:highlight>
                  <a:srgbClr val="FBFAF9"/>
                </a:highlight>
                <a:latin typeface="Arial"/>
                <a:ea typeface="Arial"/>
                <a:cs typeface="Arial"/>
                <a:sym typeface="Arial"/>
              </a:rPr>
              <a:t>Secondary IB Counselor:</a:t>
            </a:r>
            <a:endParaRPr sz="1500" dirty="0">
              <a:solidFill>
                <a:srgbClr val="333333"/>
              </a:solidFill>
              <a:highlight>
                <a:srgbClr val="FFFF00"/>
              </a:highlight>
              <a:latin typeface="Arial"/>
              <a:ea typeface="Arial"/>
              <a:cs typeface="Arial"/>
              <a:sym typeface="Arial"/>
            </a:endParaRPr>
          </a:p>
          <a:p>
            <a:pPr marL="457200" lvl="0" indent="0" algn="l" rtl="0">
              <a:spcBef>
                <a:spcPts val="1200"/>
              </a:spcBef>
              <a:spcAft>
                <a:spcPts val="0"/>
              </a:spcAft>
              <a:buNone/>
            </a:pPr>
            <a:endParaRPr sz="1500" dirty="0">
              <a:solidFill>
                <a:srgbClr val="333333"/>
              </a:solidFill>
              <a:highlight>
                <a:srgbClr val="FBFAF9"/>
              </a:highlight>
              <a:latin typeface="Arial"/>
              <a:ea typeface="Arial"/>
              <a:cs typeface="Arial"/>
              <a:sym typeface="Arial"/>
            </a:endParaRPr>
          </a:p>
          <a:p>
            <a:pPr marL="457200" lvl="0" indent="0" algn="l" rtl="0">
              <a:spcBef>
                <a:spcPts val="1200"/>
              </a:spcBef>
              <a:spcAft>
                <a:spcPts val="1200"/>
              </a:spcAft>
              <a:buNone/>
            </a:pPr>
            <a:endParaRPr sz="1500" dirty="0">
              <a:solidFill>
                <a:srgbClr val="333333"/>
              </a:solidFill>
              <a:highlight>
                <a:srgbClr val="FFFF00"/>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xfrm>
            <a:off x="311700" y="219975"/>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Verification Visit (Aug 2021)</a:t>
            </a:r>
            <a:endParaRPr dirty="0"/>
          </a:p>
        </p:txBody>
      </p:sp>
      <p:sp>
        <p:nvSpPr>
          <p:cNvPr id="130" name="Google Shape;130;p20"/>
          <p:cNvSpPr txBox="1">
            <a:spLocks noGrp="1"/>
          </p:cNvSpPr>
          <p:nvPr>
            <p:ph type="body" idx="1"/>
          </p:nvPr>
        </p:nvSpPr>
        <p:spPr>
          <a:xfrm>
            <a:off x="311700" y="827775"/>
            <a:ext cx="8520600" cy="37410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sz="2703" b="1" dirty="0"/>
              <a:t>Action Plan: </a:t>
            </a:r>
            <a:endParaRPr sz="2703" b="1" dirty="0"/>
          </a:p>
          <a:p>
            <a:pPr marL="0" lvl="0" indent="0" algn="l" rtl="0">
              <a:spcBef>
                <a:spcPts val="1200"/>
              </a:spcBef>
              <a:spcAft>
                <a:spcPts val="0"/>
              </a:spcAft>
              <a:buNone/>
            </a:pPr>
            <a:r>
              <a:rPr lang="en" dirty="0"/>
              <a:t>The verification visit will be scheduled for the Fall of 2021.  As part of this process, the visiting group will interview internal and external stakeholders. We have to promote IB to make sure stakeholders know about IB and the learner profiles. The IB Team believes we should have smaller meetings with the following groups to prepare for the interview:</a:t>
            </a:r>
            <a:endParaRPr dirty="0"/>
          </a:p>
          <a:p>
            <a:pPr marL="457200" lvl="0" indent="-325755" algn="l" rtl="0">
              <a:spcBef>
                <a:spcPts val="1200"/>
              </a:spcBef>
              <a:spcAft>
                <a:spcPts val="0"/>
              </a:spcAft>
              <a:buSzPct val="100000"/>
              <a:buChar char="●"/>
            </a:pPr>
            <a:r>
              <a:rPr lang="en" dirty="0"/>
              <a:t>Parent Group</a:t>
            </a:r>
            <a:endParaRPr dirty="0"/>
          </a:p>
          <a:p>
            <a:pPr marL="457200" lvl="0" indent="-325755" algn="l" rtl="0">
              <a:spcBef>
                <a:spcPts val="0"/>
              </a:spcBef>
              <a:spcAft>
                <a:spcPts val="0"/>
              </a:spcAft>
              <a:buSzPct val="100000"/>
              <a:buChar char="●"/>
            </a:pPr>
            <a:r>
              <a:rPr lang="en" dirty="0"/>
              <a:t>Students Group</a:t>
            </a:r>
            <a:endParaRPr dirty="0"/>
          </a:p>
          <a:p>
            <a:pPr marL="457200" lvl="0" indent="-325755" algn="l" rtl="0">
              <a:spcBef>
                <a:spcPts val="0"/>
              </a:spcBef>
              <a:spcAft>
                <a:spcPts val="0"/>
              </a:spcAft>
              <a:buSzPct val="100000"/>
              <a:buChar char="●"/>
            </a:pPr>
            <a:r>
              <a:rPr lang="en" dirty="0"/>
              <a:t>Teacher Group</a:t>
            </a:r>
            <a:endParaRPr dirty="0"/>
          </a:p>
          <a:p>
            <a:pPr marL="457200" lvl="0" indent="-325755" algn="l" rtl="0">
              <a:spcBef>
                <a:spcPts val="0"/>
              </a:spcBef>
              <a:spcAft>
                <a:spcPts val="0"/>
              </a:spcAft>
              <a:buSzPct val="100000"/>
              <a:buChar char="●"/>
            </a:pPr>
            <a:r>
              <a:rPr lang="en" dirty="0"/>
              <a:t>IB Coordinator</a:t>
            </a:r>
            <a:endParaRPr dirty="0"/>
          </a:p>
          <a:p>
            <a:pPr marL="457200" lvl="0" indent="-325755" algn="l" rtl="0">
              <a:spcBef>
                <a:spcPts val="0"/>
              </a:spcBef>
              <a:spcAft>
                <a:spcPts val="0"/>
              </a:spcAft>
              <a:buSzPct val="100000"/>
              <a:buChar char="●"/>
            </a:pPr>
            <a:r>
              <a:rPr lang="en" dirty="0"/>
              <a:t>Principal</a:t>
            </a:r>
            <a:endParaRPr dirty="0"/>
          </a:p>
          <a:p>
            <a:pPr marL="457200" lvl="0" indent="-325755" algn="l" rtl="0">
              <a:spcBef>
                <a:spcPts val="0"/>
              </a:spcBef>
              <a:spcAft>
                <a:spcPts val="0"/>
              </a:spcAft>
              <a:buSzPct val="100000"/>
              <a:buChar char="●"/>
            </a:pPr>
            <a:r>
              <a:rPr lang="en" dirty="0"/>
              <a:t>IB Coordinator and Principal together</a:t>
            </a:r>
            <a:endParaRPr dirty="0"/>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328</Words>
  <Application>Microsoft Office PowerPoint</Application>
  <PresentationFormat>On-screen Show (16:9)</PresentationFormat>
  <Paragraphs>49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Roboto</vt:lpstr>
      <vt:lpstr>Geometric</vt:lpstr>
      <vt:lpstr>MAYS IB CERTIFICATION</vt:lpstr>
      <vt:lpstr>IB Application Process</vt:lpstr>
      <vt:lpstr>Actions Steps (February 2021)</vt:lpstr>
      <vt:lpstr>Actions Steps (March 2021)</vt:lpstr>
      <vt:lpstr>Staff Trainings</vt:lpstr>
      <vt:lpstr>Verification Visit (Aug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MAYS IB CERTIFICATION</dc:title>
  <cp:lastModifiedBy>Mason, Akil</cp:lastModifiedBy>
  <cp:revision>5</cp:revision>
  <dcterms:modified xsi:type="dcterms:W3CDTF">2021-03-08T20:28:00Z</dcterms:modified>
</cp:coreProperties>
</file>